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99"/>
    <a:srgbClr val="FF3300"/>
    <a:srgbClr val="DDDDD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4682" autoAdjust="0"/>
  </p:normalViewPr>
  <p:slideViewPr>
    <p:cSldViewPr>
      <p:cViewPr varScale="1">
        <p:scale>
          <a:sx n="130" d="100"/>
          <a:sy n="130" d="100"/>
        </p:scale>
        <p:origin x="-272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669E2-7830-184E-9CC4-738633020CA0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156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1B67D-1EAE-2545-B4DE-E0FD5DB275BD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572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006DF-6E49-2746-8DBF-7718C5BF4CAF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271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F2C2B-8613-6342-A04A-6D18CA576153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51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C6669-9563-9040-9990-BC24C2527C38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76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E1155-4604-3A49-B3C9-7166507706CE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256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9A0F6-D409-6347-A65B-4318FCEC306F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823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3021B-7DD8-B14F-A2F5-DD7C8847C638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186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ACAC5-6D87-4D4A-B177-217B7CE44F4F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720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D03A5-18EB-0B48-8B0E-AC0E1E49C2A8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338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997E3-2A95-4E41-A4D4-4963D3E1BDDA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29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999999">
                <a:alpha val="71000"/>
              </a:srgbClr>
            </a:gs>
            <a:gs pos="100000">
              <a:srgbClr val="FFFFFF">
                <a:alpha val="71000"/>
              </a:srgbClr>
            </a:gs>
            <a:gs pos="50000">
              <a:srgbClr val="999999">
                <a:alpha val="71000"/>
              </a:srgbClr>
            </a:gs>
            <a:gs pos="75000">
              <a:srgbClr val="999999">
                <a:alpha val="71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4503E9E-A871-514E-BBEC-9B4FF1F34CC3}" type="slidenum">
              <a:rPr lang="it-IT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67544" y="2348880"/>
            <a:ext cx="7200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800" b="1" dirty="0"/>
              <a:t>La piattaforma e-learning d</a:t>
            </a:r>
            <a:r>
              <a:rPr lang="ja-JP" altLang="it-IT" sz="2800" b="1" dirty="0">
                <a:latin typeface="Arial"/>
              </a:rPr>
              <a:t>’</a:t>
            </a:r>
            <a:r>
              <a:rPr lang="it-IT" sz="2800" b="1" dirty="0"/>
              <a:t>istituto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012160" y="6165304"/>
            <a:ext cx="273685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000" b="1" i="1" dirty="0"/>
              <a:t>A cura </a:t>
            </a:r>
            <a:r>
              <a:rPr lang="it-IT" sz="1000" b="1" i="1" dirty="0" smtClean="0"/>
              <a:t>di Mimma Bruno</a:t>
            </a:r>
          </a:p>
          <a:p>
            <a:pPr>
              <a:spcBef>
                <a:spcPct val="50000"/>
              </a:spcBef>
            </a:pPr>
            <a:r>
              <a:rPr lang="it-IT" sz="1000" b="1" i="1" dirty="0" smtClean="0"/>
              <a:t>Anno scolastico 2013-14</a:t>
            </a:r>
            <a:endParaRPr lang="it-IT" sz="1000" b="1" i="1" dirty="0"/>
          </a:p>
        </p:txBody>
      </p:sp>
      <p:pic>
        <p:nvPicPr>
          <p:cNvPr id="4" name="Immagine 3" descr="Schermata 12-2456642 alle 00.23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944"/>
            <a:ext cx="9144000" cy="257011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514" y="27747"/>
            <a:ext cx="9144000" cy="1219200"/>
          </a:xfrm>
          <a:prstGeom prst="rect">
            <a:avLst/>
          </a:prstGeom>
        </p:spPr>
      </p:pic>
      <p:pic>
        <p:nvPicPr>
          <p:cNvPr id="2053" name="Picture 5" descr="moodle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11" y="1268760"/>
            <a:ext cx="3888432" cy="89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27088" y="260350"/>
            <a:ext cx="1841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 b="1"/>
              <a:t>Altri ruoli…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55650" y="765175"/>
            <a:ext cx="7200900" cy="485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>
                <a:solidFill>
                  <a:schemeClr val="accent2"/>
                </a:solidFill>
              </a:rPr>
              <a:t>Creatori di corsi</a:t>
            </a:r>
            <a:r>
              <a:rPr lang="it-IT" sz="1600" b="1">
                <a:solidFill>
                  <a:srgbClr val="FF3300"/>
                </a:solidFill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it-IT" sz="1600" b="1"/>
              <a:t>I creatori di corsi possono creare nuovi corsi e insegnare negli stessi		</a:t>
            </a:r>
          </a:p>
          <a:p>
            <a:pPr>
              <a:spcBef>
                <a:spcPct val="50000"/>
              </a:spcBef>
            </a:pPr>
            <a:r>
              <a:rPr lang="it-IT" sz="1600" b="1">
                <a:solidFill>
                  <a:schemeClr val="accent2"/>
                </a:solidFill>
              </a:rPr>
              <a:t>Docente	</a:t>
            </a:r>
          </a:p>
          <a:p>
            <a:pPr>
              <a:spcBef>
                <a:spcPct val="50000"/>
              </a:spcBef>
            </a:pPr>
            <a:r>
              <a:rPr lang="it-IT" sz="1600" b="1">
                <a:solidFill>
                  <a:schemeClr val="accent2"/>
                </a:solidFill>
              </a:rPr>
              <a:t>I</a:t>
            </a:r>
            <a:r>
              <a:rPr lang="it-IT" sz="1600" b="1"/>
              <a:t> docenti possono fare tutto all'interno di un corso, come modificare le attività e valutare gli studenti. </a:t>
            </a:r>
          </a:p>
          <a:p>
            <a:pPr>
              <a:spcBef>
                <a:spcPct val="50000"/>
              </a:spcBef>
            </a:pPr>
            <a:r>
              <a:rPr lang="it-IT" sz="1600" b="1">
                <a:solidFill>
                  <a:schemeClr val="accent2"/>
                </a:solidFill>
              </a:rPr>
              <a:t>Docente non editor</a:t>
            </a:r>
            <a:r>
              <a:rPr lang="it-IT" sz="1600" b="1"/>
              <a:t>	</a:t>
            </a:r>
          </a:p>
          <a:p>
            <a:pPr>
              <a:spcBef>
                <a:spcPct val="50000"/>
              </a:spcBef>
            </a:pPr>
            <a:r>
              <a:rPr lang="it-IT" sz="1600" b="1"/>
              <a:t>I docenti non editor possono insegnare nei corsi e valutare gli studenti, ma non possono modificare le attività.		</a:t>
            </a:r>
          </a:p>
          <a:p>
            <a:pPr>
              <a:spcBef>
                <a:spcPct val="50000"/>
              </a:spcBef>
            </a:pPr>
            <a:r>
              <a:rPr lang="it-IT" sz="1600" b="1">
                <a:solidFill>
                  <a:schemeClr val="accent2"/>
                </a:solidFill>
              </a:rPr>
              <a:t>Studente</a:t>
            </a:r>
            <a:r>
              <a:rPr lang="it-IT" sz="1600" b="1"/>
              <a:t>	</a:t>
            </a:r>
          </a:p>
          <a:p>
            <a:pPr>
              <a:spcBef>
                <a:spcPct val="50000"/>
              </a:spcBef>
            </a:pPr>
            <a:r>
              <a:rPr lang="it-IT" sz="1600" b="1"/>
              <a:t>Gli studenti normalmente, all'interno di un corso, hanno meno privilegi.	</a:t>
            </a:r>
          </a:p>
          <a:p>
            <a:pPr>
              <a:spcBef>
                <a:spcPct val="50000"/>
              </a:spcBef>
            </a:pPr>
            <a:r>
              <a:rPr lang="it-IT" sz="1600" b="1">
                <a:solidFill>
                  <a:schemeClr val="accent2"/>
                </a:solidFill>
              </a:rPr>
              <a:t>Ospite</a:t>
            </a:r>
            <a:r>
              <a:rPr lang="it-IT" sz="1600" b="1"/>
              <a:t>	</a:t>
            </a:r>
          </a:p>
          <a:p>
            <a:pPr>
              <a:spcBef>
                <a:spcPct val="50000"/>
              </a:spcBef>
            </a:pPr>
            <a:r>
              <a:rPr lang="it-IT" sz="1600" b="1"/>
              <a:t>Gli ospiti hanno privilegi minimi e normalmente non possono inserire testi.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23850" y="5949950"/>
            <a:ext cx="8569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i="1">
                <a:solidFill>
                  <a:schemeClr val="accent2"/>
                </a:solidFill>
              </a:rPr>
              <a:t>Tutti coloro che si iscrivono entrano col ruolo di studente, spetta al docente o all</a:t>
            </a:r>
            <a:r>
              <a:rPr lang="ja-JP" altLang="it-IT" b="1" i="1">
                <a:solidFill>
                  <a:schemeClr val="accent2"/>
                </a:solidFill>
                <a:latin typeface="Arial"/>
              </a:rPr>
              <a:t>’</a:t>
            </a:r>
            <a:r>
              <a:rPr lang="it-IT" b="1" i="1">
                <a:solidFill>
                  <a:schemeClr val="accent2"/>
                </a:solidFill>
              </a:rPr>
              <a:t>amministratore assegnare il ruolo richiesto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260648"/>
            <a:ext cx="1240532" cy="1141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627313" y="260350"/>
            <a:ext cx="5616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 dirty="0"/>
              <a:t>Struttura di un corso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07504" y="116632"/>
            <a:ext cx="1728788" cy="6191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/>
              <a:t>Barra di navigazione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7812360" y="6309320"/>
            <a:ext cx="1081087" cy="365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/>
              <a:t>Blocchi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1785" y="6494214"/>
            <a:ext cx="3240088" cy="3746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/>
              <a:t>Corpo centrale</a:t>
            </a:r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8100392" y="5733256"/>
            <a:ext cx="431800" cy="431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auto">
          <a:xfrm>
            <a:off x="1403648" y="5877272"/>
            <a:ext cx="431800" cy="431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2" name="Immagine 1" descr="Schermata 12-2456642 alle 00.00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38" y="1124744"/>
            <a:ext cx="9144000" cy="4620751"/>
          </a:xfrm>
          <a:prstGeom prst="rect">
            <a:avLst/>
          </a:prstGeom>
        </p:spPr>
      </p:pic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827584" y="764704"/>
            <a:ext cx="216024" cy="432047"/>
          </a:xfrm>
          <a:prstGeom prst="downArrow">
            <a:avLst>
              <a:gd name="adj1" fmla="val 50000"/>
              <a:gd name="adj2" fmla="val 58272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55576" y="0"/>
            <a:ext cx="7345437" cy="503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dirty="0"/>
              <a:t>Il corpo centrale può essere organizzato in</a:t>
            </a:r>
            <a:r>
              <a:rPr lang="it-IT" dirty="0"/>
              <a:t> </a:t>
            </a:r>
          </a:p>
          <a:p>
            <a:pPr>
              <a:spcBef>
                <a:spcPct val="50000"/>
              </a:spcBef>
            </a:pPr>
            <a:endParaRPr lang="it-IT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dirty="0"/>
              <a:t> </a:t>
            </a:r>
            <a:r>
              <a:rPr lang="it-IT" b="1" dirty="0"/>
              <a:t>Settimanale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it-IT" b="1" dirty="0"/>
          </a:p>
          <a:p>
            <a:pPr>
              <a:spcBef>
                <a:spcPct val="50000"/>
              </a:spcBef>
              <a:buFontTx/>
              <a:buChar char="•"/>
            </a:pPr>
            <a:endParaRPr lang="it-IT" dirty="0"/>
          </a:p>
          <a:p>
            <a:pPr>
              <a:spcBef>
                <a:spcPct val="50000"/>
              </a:spcBef>
              <a:buFontTx/>
              <a:buChar char="•"/>
            </a:pPr>
            <a:endParaRPr lang="it-IT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dirty="0"/>
              <a:t> </a:t>
            </a:r>
            <a:r>
              <a:rPr lang="it-IT" b="1" dirty="0"/>
              <a:t>Per argomenti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it-IT" b="1" dirty="0"/>
          </a:p>
          <a:p>
            <a:pPr>
              <a:spcBef>
                <a:spcPct val="50000"/>
              </a:spcBef>
              <a:buFontTx/>
              <a:buChar char="•"/>
            </a:pPr>
            <a:endParaRPr lang="it-IT" dirty="0"/>
          </a:p>
          <a:p>
            <a:pPr>
              <a:spcBef>
                <a:spcPct val="50000"/>
              </a:spcBef>
              <a:buFontTx/>
              <a:buChar char="•"/>
            </a:pPr>
            <a:endParaRPr lang="it-IT" dirty="0"/>
          </a:p>
          <a:p>
            <a:pPr>
              <a:spcBef>
                <a:spcPct val="50000"/>
              </a:spcBef>
              <a:buFontTx/>
              <a:buChar char="•"/>
            </a:pPr>
            <a:endParaRPr lang="it-IT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dirty="0"/>
              <a:t> </a:t>
            </a:r>
            <a:r>
              <a:rPr lang="it-IT" b="1" dirty="0"/>
              <a:t>Forum relazionale</a:t>
            </a:r>
          </a:p>
        </p:txBody>
      </p:sp>
      <p:pic>
        <p:nvPicPr>
          <p:cNvPr id="4" name="Immagine 3" descr="Schermata 12-2456642 alle 00.06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48680"/>
            <a:ext cx="2304256" cy="1573429"/>
          </a:xfrm>
          <a:prstGeom prst="rect">
            <a:avLst/>
          </a:prstGeom>
        </p:spPr>
      </p:pic>
      <p:pic>
        <p:nvPicPr>
          <p:cNvPr id="5" name="Immagine 4" descr="Schermata 12-2456642 alle 00.07.4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57873"/>
          <a:stretch/>
        </p:blipFill>
        <p:spPr>
          <a:xfrm>
            <a:off x="3275856" y="2348880"/>
            <a:ext cx="3852000" cy="2276354"/>
          </a:xfrm>
          <a:prstGeom prst="rect">
            <a:avLst/>
          </a:prstGeom>
        </p:spPr>
      </p:pic>
      <p:pic>
        <p:nvPicPr>
          <p:cNvPr id="8" name="Immagine 7" descr="Schermata 12-2456642 alle 00.11.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719981"/>
            <a:ext cx="5364088" cy="2138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84213" y="620713"/>
            <a:ext cx="6335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Il docente può strutturare il proprio corso cliccando su </a:t>
            </a:r>
            <a:r>
              <a:rPr lang="it-IT" b="1">
                <a:solidFill>
                  <a:schemeClr val="accent2"/>
                </a:solidFill>
              </a:rPr>
              <a:t>Attiva modifica</a:t>
            </a:r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2051050" y="2349500"/>
            <a:ext cx="1800225" cy="503238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716463" y="1773238"/>
            <a:ext cx="42481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Dopo aver organizzato i blocchi e inserito nel corpo centrale risorse e attività vai su </a:t>
            </a:r>
            <a:r>
              <a:rPr lang="it-IT" b="1">
                <a:solidFill>
                  <a:schemeClr val="accent2"/>
                </a:solidFill>
              </a:rPr>
              <a:t>Termina modifica</a:t>
            </a:r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7380288" y="2708275"/>
            <a:ext cx="287337" cy="576263"/>
          </a:xfrm>
          <a:prstGeom prst="downArrow">
            <a:avLst>
              <a:gd name="adj1" fmla="val 50000"/>
              <a:gd name="adj2" fmla="val 5013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2" name="Immagine 1" descr="Schermata 12-2456642 alle 00.13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3347864" cy="3174347"/>
          </a:xfrm>
          <a:prstGeom prst="rect">
            <a:avLst/>
          </a:prstGeom>
        </p:spPr>
      </p:pic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2700338" y="1557338"/>
            <a:ext cx="287337" cy="576262"/>
          </a:xfrm>
          <a:prstGeom prst="downArrow">
            <a:avLst>
              <a:gd name="adj1" fmla="val 50000"/>
              <a:gd name="adj2" fmla="val 5013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4" name="Immagine 3" descr="Schermata 12-2456642 alle 00.15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29000"/>
            <a:ext cx="3851920" cy="3316069"/>
          </a:xfrm>
          <a:prstGeom prst="rect">
            <a:avLst/>
          </a:prstGeom>
        </p:spPr>
      </p:pic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6948264" y="3645024"/>
            <a:ext cx="1511300" cy="6477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84213" y="404813"/>
            <a:ext cx="3959225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/>
              <a:t>I blocchi si possono</a:t>
            </a:r>
            <a:r>
              <a:rPr lang="it-IT"/>
              <a:t> </a:t>
            </a:r>
          </a:p>
          <a:p>
            <a:pPr>
              <a:spcBef>
                <a:spcPct val="50000"/>
              </a:spcBef>
            </a:pPr>
            <a:endParaRPr lang="it-IT"/>
          </a:p>
          <a:p>
            <a:pPr>
              <a:spcBef>
                <a:spcPct val="50000"/>
              </a:spcBef>
            </a:pPr>
            <a:r>
              <a:rPr lang="it-IT" b="1"/>
              <a:t>Aggiungere</a:t>
            </a:r>
          </a:p>
          <a:p>
            <a:pPr>
              <a:spcBef>
                <a:spcPct val="50000"/>
              </a:spcBef>
            </a:pPr>
            <a:r>
              <a:rPr lang="it-IT" b="1"/>
              <a:t>Spostare</a:t>
            </a:r>
          </a:p>
          <a:p>
            <a:pPr>
              <a:spcBef>
                <a:spcPct val="50000"/>
              </a:spcBef>
            </a:pPr>
            <a:r>
              <a:rPr lang="it-IT" b="1"/>
              <a:t>Nascondere</a:t>
            </a:r>
          </a:p>
          <a:p>
            <a:pPr>
              <a:spcBef>
                <a:spcPct val="50000"/>
              </a:spcBef>
            </a:pPr>
            <a:r>
              <a:rPr lang="it-IT" b="1"/>
              <a:t>Eliminare</a:t>
            </a:r>
          </a:p>
          <a:p>
            <a:pPr>
              <a:spcBef>
                <a:spcPct val="50000"/>
              </a:spcBef>
            </a:pPr>
            <a:r>
              <a:rPr lang="it-IT" b="1"/>
              <a:t>Assegnare ruoli</a:t>
            </a:r>
          </a:p>
          <a:p>
            <a:pPr>
              <a:spcBef>
                <a:spcPct val="50000"/>
              </a:spcBef>
            </a:pPr>
            <a:endParaRPr lang="it-IT" b="1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11560" y="4653136"/>
            <a:ext cx="7632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dirty="0"/>
              <a:t>Cliccando sulle icone che compaiono in modalità </a:t>
            </a:r>
            <a:r>
              <a:rPr lang="it-IT" sz="2400" b="1" dirty="0">
                <a:solidFill>
                  <a:schemeClr val="accent2"/>
                </a:solidFill>
              </a:rPr>
              <a:t>attiva modifica</a:t>
            </a:r>
          </a:p>
        </p:txBody>
      </p:sp>
      <p:pic>
        <p:nvPicPr>
          <p:cNvPr id="3" name="Immagine 2" descr="Schermata 12-2456642 alle 00.18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4761"/>
            <a:ext cx="3372374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84213" y="476250"/>
            <a:ext cx="76327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/>
              <a:t>Nel corpo centrale, nel formato settimanale o per argomenti si possono aggiungere </a:t>
            </a:r>
          </a:p>
          <a:p>
            <a:pPr>
              <a:spcBef>
                <a:spcPct val="50000"/>
              </a:spcBef>
            </a:pPr>
            <a:r>
              <a:rPr lang="it-IT" sz="2000" b="1">
                <a:solidFill>
                  <a:schemeClr val="accent2"/>
                </a:solidFill>
              </a:rPr>
              <a:t>RISORSE</a:t>
            </a:r>
            <a:r>
              <a:rPr lang="it-IT" sz="2000" b="1"/>
              <a:t> e </a:t>
            </a:r>
            <a:r>
              <a:rPr lang="it-IT" sz="2000" b="1">
                <a:solidFill>
                  <a:schemeClr val="accent2"/>
                </a:solidFill>
              </a:rPr>
              <a:t>ATTIVITA</a:t>
            </a:r>
            <a:r>
              <a:rPr lang="ja-JP" altLang="it-IT" sz="2000" b="1">
                <a:solidFill>
                  <a:schemeClr val="accent2"/>
                </a:solidFill>
                <a:latin typeface="Arial"/>
              </a:rPr>
              <a:t>’</a:t>
            </a:r>
            <a:endParaRPr lang="it-IT" sz="2000" b="1">
              <a:solidFill>
                <a:schemeClr val="accent2"/>
              </a:solidFill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11188" y="4724400"/>
            <a:ext cx="7848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Ciascuna di esse può essere spostata, eliminata, modificata ecc. cliccando sulle iconcine che appaiono accanto al nome in modalità </a:t>
            </a:r>
            <a:r>
              <a:rPr lang="it-IT" b="1">
                <a:solidFill>
                  <a:schemeClr val="accent2"/>
                </a:solidFill>
              </a:rPr>
              <a:t>Attiva modifica</a:t>
            </a:r>
          </a:p>
        </p:txBody>
      </p:sp>
      <p:pic>
        <p:nvPicPr>
          <p:cNvPr id="2" name="Immagine 1" descr="Schermata 12-2456642 alle 00.19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2226067"/>
          </a:xfrm>
          <a:prstGeom prst="rect">
            <a:avLst/>
          </a:prstGeom>
        </p:spPr>
      </p:pic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6732240" y="2348880"/>
            <a:ext cx="1008584" cy="504056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7884368" y="2348880"/>
            <a:ext cx="1080120" cy="504056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4" name="Immagine 3" descr="Schermata 12-2456642 alle 00.21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704103"/>
            <a:ext cx="2969768" cy="1124744"/>
          </a:xfrm>
          <a:prstGeom prst="rect">
            <a:avLst/>
          </a:prstGeom>
        </p:spPr>
      </p:pic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2339752" y="6137275"/>
            <a:ext cx="1441450" cy="720725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55650" y="476250"/>
            <a:ext cx="56880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 b="1"/>
              <a:t>RISORSE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55650" y="1557338"/>
            <a:ext cx="381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Etichetta</a:t>
            </a: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2051050" y="1700213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635375" y="1484313"/>
            <a:ext cx="46085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Permette di inserire testo e immagini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755650" y="2060575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b="1"/>
              <a:t>Libro</a:t>
            </a: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1979613" y="2276475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708400" y="1989138"/>
            <a:ext cx="41036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Permette di scrivere un libro suddiviso in capitoli stampabile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755650" y="2636838"/>
            <a:ext cx="1368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 smtClean="0"/>
              <a:t>Light box </a:t>
            </a:r>
            <a:r>
              <a:rPr lang="it-IT" b="1" dirty="0"/>
              <a:t>Gallery</a:t>
            </a: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2051050" y="3068638"/>
            <a:ext cx="1296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3779838" y="2852738"/>
            <a:ext cx="3671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Permette di creare una galleria di immagini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1476375" y="5734050"/>
            <a:ext cx="352901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i="1"/>
              <a:t>Cliccando su ciascuna immagine è possibile prelevarla salvandola sul computer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t="-2961" b="-7184"/>
          <a:stretch/>
        </p:blipFill>
        <p:spPr>
          <a:xfrm>
            <a:off x="2915816" y="3429000"/>
            <a:ext cx="3860304" cy="2522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68313" y="476250"/>
            <a:ext cx="295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Pagina di testo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2484438" y="620713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211638" y="404813"/>
            <a:ext cx="424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Permette di aggiungere una pagina scritta non allegata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39750" y="1412875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Pagina web</a:t>
            </a: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2484438" y="15573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284663" y="1341438"/>
            <a:ext cx="36004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Permette di visualizzare una pagina web in particolare video copiando il codice da youtube 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539750" y="5157788"/>
            <a:ext cx="2663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Link a file o sito web</a:t>
            </a: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3059113" y="5373688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4284663" y="4868863"/>
            <a:ext cx="43195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Permette di allegare file prelevandoli dal proprio computer o di creare link ad altri siti</a:t>
            </a:r>
          </a:p>
        </p:txBody>
      </p:sp>
      <p:pic>
        <p:nvPicPr>
          <p:cNvPr id="2" name="Immagine 1" descr="Schermata 12-2456642 alle 13.07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348880"/>
            <a:ext cx="3528392" cy="2413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39750" y="476250"/>
            <a:ext cx="4392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 b="1"/>
              <a:t>ATTIVITA</a:t>
            </a:r>
            <a:r>
              <a:rPr lang="ja-JP" altLang="it-IT" sz="3200" b="1">
                <a:latin typeface="Arial"/>
              </a:rPr>
              <a:t>’</a:t>
            </a:r>
            <a:endParaRPr lang="it-IT" sz="3200" b="1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11188" y="1412875"/>
            <a:ext cx="865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Chat</a:t>
            </a: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1619250" y="1628775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276600" y="1268413"/>
            <a:ext cx="4824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Crea una chat nella quale è possibile svolgere attività sincrone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11188" y="2338388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Compito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1763713" y="2565400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348038" y="2276475"/>
            <a:ext cx="4392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Crea compiti da svolgere online o offline di vario tipo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611188" y="3357563"/>
            <a:ext cx="11509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Diario</a:t>
            </a: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1619250" y="357346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3203575" y="3284538"/>
            <a:ext cx="424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Crea un diario sul quale lo studente può annotare rispondendo a una domanda 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539750" y="4508500"/>
            <a:ext cx="100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Forum</a:t>
            </a:r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1547813" y="4652963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3203575" y="4365625"/>
            <a:ext cx="4681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Crea un forum nel quale è possibile confrontarsi in modalità asincrona. 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468313" y="5661025"/>
            <a:ext cx="1439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Glossario</a:t>
            </a:r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1763713" y="58769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3059113" y="5661025"/>
            <a:ext cx="4681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/>
              <a:t>Crea un glossario che gli studenti possono completare su vari temi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68313" y="476250"/>
            <a:ext cx="13668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Lezione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2051050" y="692150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851275" y="404813"/>
            <a:ext cx="4392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Crea una lezione con slide tipo presentazione 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39750" y="1700213"/>
            <a:ext cx="115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Quiz</a:t>
            </a: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1908175" y="1916113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851275" y="1700213"/>
            <a:ext cx="4249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Crea quiz di vario genere, a scelta multipla ecc.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68313" y="2924175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Quiz Hotpotatoes</a:t>
            </a: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1979613" y="3141663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3851275" y="2997200"/>
            <a:ext cx="39608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Permette di importare quiz creati col software Hotpotatoes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519113" y="3881438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b="1"/>
              <a:t>Scelta</a:t>
            </a:r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1835150" y="407670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3924300" y="3789363"/>
            <a:ext cx="4176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/>
              <a:t>Permette di far fare delle scelte e di raccogliere le risposte su </a:t>
            </a:r>
            <a:r>
              <a:rPr lang="it-IT" dirty="0" err="1"/>
              <a:t>fle</a:t>
            </a:r>
            <a:r>
              <a:rPr lang="it-IT" dirty="0"/>
              <a:t> </a:t>
            </a:r>
            <a:r>
              <a:rPr lang="it-IT" dirty="0" err="1"/>
              <a:t>excel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23528" y="0"/>
            <a:ext cx="7704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600" b="1" dirty="0"/>
              <a:t>Come si accede …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7092950" y="1341438"/>
            <a:ext cx="17287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/>
              <a:t>Sito scolastico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51520" y="6165304"/>
            <a:ext cx="84248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dirty="0" smtClean="0"/>
              <a:t>  oppure digitando    http://</a:t>
            </a:r>
            <a:r>
              <a:rPr lang="it-IT" sz="2400" b="1" dirty="0" err="1" smtClean="0"/>
              <a:t>liceocagnazzi.nbit.it</a:t>
            </a:r>
            <a:r>
              <a:rPr lang="it-IT" sz="2400" b="1" dirty="0" smtClean="0"/>
              <a:t>/</a:t>
            </a:r>
            <a:endParaRPr lang="it-IT" sz="2400" b="1" dirty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251520" y="5922963"/>
            <a:ext cx="8424862" cy="935037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2" name="Immagine 1" descr="Schermata 12-2456641 alle 23.28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4881756"/>
          </a:xfrm>
          <a:prstGeom prst="rect">
            <a:avLst/>
          </a:prstGeom>
        </p:spPr>
      </p:pic>
      <p:sp>
        <p:nvSpPr>
          <p:cNvPr id="3080" name="AutoShape 8"/>
          <p:cNvSpPr>
            <a:spLocks noChangeArrowheads="1"/>
          </p:cNvSpPr>
          <p:nvPr/>
        </p:nvSpPr>
        <p:spPr bwMode="auto">
          <a:xfrm rot="10800000">
            <a:off x="323528" y="4581128"/>
            <a:ext cx="503238" cy="647700"/>
          </a:xfrm>
          <a:prstGeom prst="upArrow">
            <a:avLst>
              <a:gd name="adj1" fmla="val 50000"/>
              <a:gd name="adj2" fmla="val 3217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1393" y="5229200"/>
            <a:ext cx="792162" cy="6477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11188" y="476250"/>
            <a:ext cx="1296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Scorm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1908175" y="692150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276600" y="260350"/>
            <a:ext cx="56165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Inserisce in piattaforma oggetti salvati in formato scorm per esempio learning object costruiti con exelearning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11188" y="1484313"/>
            <a:ext cx="1081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Wiki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1835150" y="1628775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348038" y="1268413"/>
            <a:ext cx="52562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Permetti di scrivere a più mani un documento; tutti i partecipanti possono intervenire modificando il documento … si può lavorare da casa sulla stesura di un progetto ecc.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395288" y="2781300"/>
            <a:ext cx="7921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323850" y="2924175"/>
            <a:ext cx="825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600" b="1"/>
              <a:t>Queste sono alcune delle risorse e delle attività che si possono inserire in un corso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395288" y="3644900"/>
            <a:ext cx="734536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400"/>
              <a:t>Quindi con Moodle è possibile: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2000" b="1"/>
              <a:t>Creare corsi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2000" b="1"/>
              <a:t>Creare forum relazionali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2000" b="1"/>
              <a:t>Creare ambienti di lavoro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250825" y="6092825"/>
            <a:ext cx="6408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Ai quali studenti e insegnanti possono accedere da casa</a:t>
            </a:r>
          </a:p>
        </p:txBody>
      </p:sp>
      <p:pic>
        <p:nvPicPr>
          <p:cNvPr id="22544" name="Picture 16" descr="aulavirtual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644900"/>
            <a:ext cx="2232025" cy="221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87450" y="476250"/>
            <a:ext cx="7199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2000" b="1"/>
              <a:t>Un ambiente di apprendimento che si coniuga con le esigenze e le pratiche dei digital natives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7010" r="15965"/>
          <a:stretch/>
        </p:blipFill>
        <p:spPr>
          <a:xfrm>
            <a:off x="0" y="1412776"/>
            <a:ext cx="7120800" cy="525411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 amt="2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8001" y="1412776"/>
            <a:ext cx="6570731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8313" y="476250"/>
            <a:ext cx="6767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dirty="0"/>
              <a:t>La registrazione per accedere la prima volta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5435600" y="1125538"/>
            <a:ext cx="649288" cy="358775"/>
          </a:xfrm>
          <a:prstGeom prst="leftArrow">
            <a:avLst>
              <a:gd name="adj1" fmla="val 50000"/>
              <a:gd name="adj2" fmla="val 4524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372225" y="1052513"/>
            <a:ext cx="1944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443663" y="1052513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Clicca su </a:t>
            </a:r>
            <a:r>
              <a:rPr lang="it-IT" b="1">
                <a:solidFill>
                  <a:schemeClr val="accent2"/>
                </a:solidFill>
              </a:rPr>
              <a:t>login</a:t>
            </a: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4303712" cy="296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6084888" y="5661025"/>
            <a:ext cx="1439862" cy="576263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4500563" y="5734050"/>
            <a:ext cx="863600" cy="358775"/>
          </a:xfrm>
          <a:prstGeom prst="rightArrow">
            <a:avLst>
              <a:gd name="adj1" fmla="val 50000"/>
              <a:gd name="adj2" fmla="val 6017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042988" y="5589588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/>
              <a:t>Crea un account</a:t>
            </a:r>
          </a:p>
        </p:txBody>
      </p:sp>
      <p:pic>
        <p:nvPicPr>
          <p:cNvPr id="2" name="Immagine 1" descr="Schermata 12-2456641 alle 23.35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4419977" cy="2852936"/>
          </a:xfrm>
          <a:prstGeom prst="rect">
            <a:avLst/>
          </a:prstGeom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276600" y="981075"/>
            <a:ext cx="1727200" cy="792163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9" b="-9714"/>
          <a:stretch/>
        </p:blipFill>
        <p:spPr bwMode="auto">
          <a:xfrm>
            <a:off x="320675" y="1123200"/>
            <a:ext cx="8823325" cy="363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331913" y="4797425"/>
            <a:ext cx="61928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/>
              <a:t>Dopo aver compilato i campi clicca su </a:t>
            </a:r>
            <a:r>
              <a:rPr lang="it-IT" sz="2400" b="1">
                <a:solidFill>
                  <a:schemeClr val="accent2"/>
                </a:solidFill>
              </a:rPr>
              <a:t>Crea il mio nuovo account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39552" y="548680"/>
            <a:ext cx="5692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Crea nuovo account</a:t>
            </a:r>
            <a:endParaRPr lang="it-IT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84213" y="331788"/>
            <a:ext cx="7408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/>
              <a:t>Dopo la registrazione per accedere alla piattaforma…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940152" y="980728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Vai su </a:t>
            </a:r>
            <a:r>
              <a:rPr lang="it-IT" b="1">
                <a:solidFill>
                  <a:schemeClr val="accent2"/>
                </a:solidFill>
              </a:rPr>
              <a:t>login</a:t>
            </a:r>
            <a:endParaRPr lang="it-IT" b="1"/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4860032" y="980728"/>
            <a:ext cx="647700" cy="431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907704" y="4941168"/>
            <a:ext cx="25923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2400" b="1" dirty="0"/>
              <a:t>Digita </a:t>
            </a:r>
            <a:r>
              <a:rPr lang="it-IT" sz="2400" b="1" dirty="0">
                <a:solidFill>
                  <a:schemeClr val="accent2"/>
                </a:solidFill>
              </a:rPr>
              <a:t>Username</a:t>
            </a:r>
            <a:r>
              <a:rPr lang="it-IT" sz="2400" b="1" dirty="0"/>
              <a:t> e </a:t>
            </a:r>
            <a:r>
              <a:rPr lang="it-IT" sz="2400" b="1" dirty="0">
                <a:solidFill>
                  <a:schemeClr val="accent2"/>
                </a:solidFill>
              </a:rPr>
              <a:t>Password</a:t>
            </a:r>
            <a:r>
              <a:rPr lang="it-IT" sz="2400" b="1" dirty="0"/>
              <a:t> da te scelti</a:t>
            </a:r>
          </a:p>
        </p:txBody>
      </p:sp>
      <p:pic>
        <p:nvPicPr>
          <p:cNvPr id="12" name="Immagine 11" descr="Schermata 12-2456641 alle 23.35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4536504" cy="2928150"/>
          </a:xfrm>
          <a:prstGeom prst="rect">
            <a:avLst/>
          </a:prstGeom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995937" y="836712"/>
            <a:ext cx="792088" cy="648072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2" name="Immagine 1" descr="Schermata 12-2456642 alle 00.31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01008"/>
            <a:ext cx="4272678" cy="3255630"/>
          </a:xfrm>
          <a:prstGeom prst="rect">
            <a:avLst/>
          </a:prstGeom>
        </p:spPr>
      </p:pic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5652120" y="5301208"/>
            <a:ext cx="935037" cy="503238"/>
          </a:xfrm>
          <a:prstGeom prst="rightArrow">
            <a:avLst>
              <a:gd name="adj1" fmla="val 50000"/>
              <a:gd name="adj2" fmla="val 4645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23850" y="188913"/>
            <a:ext cx="4075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 b="1"/>
              <a:t>Home page prima del login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627784" y="6461125"/>
            <a:ext cx="5040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/>
              <a:t>Elenco dei corsi presenti in piattaforma</a:t>
            </a:r>
          </a:p>
        </p:txBody>
      </p:sp>
      <p:pic>
        <p:nvPicPr>
          <p:cNvPr id="2" name="Immagine 1" descr="Schermata 12-2456641 alle 23.41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42" y="836712"/>
            <a:ext cx="7091012" cy="5544616"/>
          </a:xfrm>
          <a:prstGeom prst="rect">
            <a:avLst/>
          </a:prstGeom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0" y="836712"/>
            <a:ext cx="277177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/>
              <a:t>Notizie scritte </a:t>
            </a:r>
            <a:r>
              <a:rPr lang="it-IT" sz="1600" b="1" dirty="0" smtClean="0"/>
              <a:t>dall</a:t>
            </a:r>
            <a:r>
              <a:rPr lang="it-IT" sz="1600" b="1" dirty="0" smtClean="0">
                <a:latin typeface="Arial"/>
              </a:rPr>
              <a:t>’</a:t>
            </a:r>
            <a:r>
              <a:rPr lang="it-IT" sz="1600" b="1" dirty="0" smtClean="0"/>
              <a:t>amministratore</a:t>
            </a:r>
            <a:endParaRPr lang="it-IT" sz="1600" b="1" dirty="0"/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4716016" y="5589240"/>
            <a:ext cx="504825" cy="936625"/>
          </a:xfrm>
          <a:prstGeom prst="upArrow">
            <a:avLst>
              <a:gd name="adj1" fmla="val 50000"/>
              <a:gd name="adj2" fmla="val 4638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683568" y="1484784"/>
            <a:ext cx="1296987" cy="504056"/>
          </a:xfrm>
          <a:prstGeom prst="rightArrow">
            <a:avLst>
              <a:gd name="adj1" fmla="val 50000"/>
              <a:gd name="adj2" fmla="val 8997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11188" y="404813"/>
            <a:ext cx="424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/>
              <a:t>Dopo la registrazione …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0" y="5661248"/>
            <a:ext cx="3817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/>
              <a:t>Per visualizzare gli altri corsi</a:t>
            </a:r>
          </a:p>
        </p:txBody>
      </p:sp>
      <p:pic>
        <p:nvPicPr>
          <p:cNvPr id="2" name="Immagine 1" descr="Schermata 12-2456641 alle 23.52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31" y="1268760"/>
            <a:ext cx="9144000" cy="4288156"/>
          </a:xfrm>
          <a:prstGeom prst="rect">
            <a:avLst/>
          </a:prstGeom>
        </p:spPr>
      </p:pic>
      <p:sp>
        <p:nvSpPr>
          <p:cNvPr id="8199" name="AutoShape 7"/>
          <p:cNvSpPr>
            <a:spLocks noChangeArrowheads="1"/>
          </p:cNvSpPr>
          <p:nvPr/>
        </p:nvSpPr>
        <p:spPr bwMode="auto">
          <a:xfrm rot="5400000">
            <a:off x="1330970" y="3213646"/>
            <a:ext cx="865187" cy="431800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555776" y="2708920"/>
            <a:ext cx="2089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/>
              <a:t>Visualizzi solo i corsi in cui sei iscritto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5085184"/>
            <a:ext cx="1152525" cy="576262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 rot="16200000">
            <a:off x="1943646" y="4761210"/>
            <a:ext cx="647700" cy="8636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84213" y="549275"/>
            <a:ext cx="504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/>
              <a:t>Corsi con chiave di accesso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971550" y="3860800"/>
            <a:ext cx="6840538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/>
              <a:t>Inserisci la chiave di accesso che ti è stata data dal docente del corso o dall</a:t>
            </a:r>
            <a:r>
              <a:rPr lang="ja-JP" altLang="it-IT" sz="2000" b="1">
                <a:latin typeface="Arial"/>
              </a:rPr>
              <a:t>’</a:t>
            </a:r>
            <a:r>
              <a:rPr lang="it-IT" sz="2000" b="1"/>
              <a:t>amministratore solo al primo accesso.</a:t>
            </a:r>
          </a:p>
          <a:p>
            <a:pPr>
              <a:spcBef>
                <a:spcPct val="50000"/>
              </a:spcBef>
            </a:pPr>
            <a:r>
              <a:rPr lang="it-IT" sz="2000" b="1"/>
              <a:t>Dopo averla inserita risulterai iscritto e potrai accedere ogni volta che vorrai dopo il login </a:t>
            </a:r>
          </a:p>
        </p:txBody>
      </p:sp>
      <p:pic>
        <p:nvPicPr>
          <p:cNvPr id="2" name="Immagine 1" descr="Schermata 12-2456641 alle 23.57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2281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39750" y="476250"/>
            <a:ext cx="77041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/>
              <a:t>Se vuoi creare un corso … rivolgiti all</a:t>
            </a:r>
            <a:r>
              <a:rPr lang="ja-JP" altLang="it-IT" sz="2400" b="1">
                <a:latin typeface="Arial"/>
              </a:rPr>
              <a:t>’</a:t>
            </a:r>
            <a:r>
              <a:rPr lang="it-IT" sz="2400" b="1"/>
              <a:t>amministratore della piattaforma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611188" y="1844675"/>
            <a:ext cx="7705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203575" y="2349500"/>
            <a:ext cx="4608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/>
              <a:t>RUOLI DELL</a:t>
            </a:r>
            <a:r>
              <a:rPr lang="ja-JP" altLang="it-IT" sz="2000" b="1">
                <a:latin typeface="Arial"/>
              </a:rPr>
              <a:t>’</a:t>
            </a:r>
            <a:r>
              <a:rPr lang="it-IT" sz="2000" b="1"/>
              <a:t>AMMINISTRATORE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276600" y="2997200"/>
            <a:ext cx="5183188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sz="2000" b="1"/>
              <a:t> Crea e cancella i corsi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2000" b="1"/>
              <a:t> Assegna i ruoli agli iscritti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2000" b="1"/>
              <a:t> Gestisce il forum della home page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2000" b="1"/>
              <a:t> Interviene sull</a:t>
            </a:r>
            <a:r>
              <a:rPr lang="ja-JP" altLang="it-IT" sz="2000" b="1">
                <a:latin typeface="Arial"/>
              </a:rPr>
              <a:t>’</a:t>
            </a:r>
            <a:r>
              <a:rPr lang="it-IT" sz="2000" b="1"/>
              <a:t>autenticazione degli utenti, installazione di plugin, impostazione dei temi della home page etc.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23850" y="6021388"/>
            <a:ext cx="85328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i="1">
                <a:solidFill>
                  <a:schemeClr val="accent2"/>
                </a:solidFill>
              </a:rPr>
              <a:t>Gli Amministratori normalmente possono fare tutto in un sito, in tutti i corsi.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348880"/>
            <a:ext cx="2246650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648</Words>
  <Application>Microsoft Macintosh PowerPoint</Application>
  <PresentationFormat>Presentazione su schermo (4:3)</PresentationFormat>
  <Paragraphs>115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Struttura predefinita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/>
  <dc:creator>Mimma Bruno</dc:creator>
  <cp:keywords/>
  <dc:description/>
  <cp:lastModifiedBy>Mimma Bruno</cp:lastModifiedBy>
  <cp:revision>36</cp:revision>
  <dcterms:created xsi:type="dcterms:W3CDTF">2010-11-03T19:30:43Z</dcterms:created>
  <dcterms:modified xsi:type="dcterms:W3CDTF">2013-12-15T12:15:37Z</dcterms:modified>
  <cp:category/>
</cp:coreProperties>
</file>